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7" r:id="rId1"/>
  </p:sldMasterIdLst>
  <p:notesMasterIdLst>
    <p:notesMasterId r:id="rId11"/>
  </p:notesMasterIdLst>
  <p:handoutMasterIdLst>
    <p:handoutMasterId r:id="rId12"/>
  </p:handoutMasterIdLst>
  <p:sldIdLst>
    <p:sldId id="307" r:id="rId2"/>
    <p:sldId id="303" r:id="rId3"/>
    <p:sldId id="306" r:id="rId4"/>
    <p:sldId id="312" r:id="rId5"/>
    <p:sldId id="314" r:id="rId6"/>
    <p:sldId id="311" r:id="rId7"/>
    <p:sldId id="300" r:id="rId8"/>
    <p:sldId id="318" r:id="rId9"/>
    <p:sldId id="320" r:id="rId10"/>
  </p:sldIdLst>
  <p:sldSz cx="9906000" cy="6858000" type="A4"/>
  <p:notesSz cx="9144000" cy="6858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86" autoAdjust="0"/>
  </p:normalViewPr>
  <p:slideViewPr>
    <p:cSldViewPr>
      <p:cViewPr varScale="1">
        <p:scale>
          <a:sx n="109" d="100"/>
          <a:sy n="109" d="100"/>
        </p:scale>
        <p:origin x="-129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l-PL" altLang="pl-PL"/>
              <a:t>SZKOLENIE „SYSTEMY FOTOWOLTAICZNE</a:t>
            </a:r>
            <a:r>
              <a:rPr lang="pl-PL" altLang="en-US"/>
              <a:t>”</a:t>
            </a:r>
            <a:r>
              <a:rPr lang="pl-PL" altLang="pl-PL"/>
              <a:t> – Technologie – Proces inwestycyjny – Zagadnienia prawne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pl-PL"/>
              <a:t>10/09/14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11D786-DCD8-4E22-B39E-052CDC75245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l-PL" altLang="pl-PL"/>
              <a:t>SZKOLENIE „SYSTEMY FOTOWOLTAICZNE</a:t>
            </a:r>
            <a:r>
              <a:rPr lang="pl-PL" altLang="en-US"/>
              <a:t>”</a:t>
            </a:r>
            <a:r>
              <a:rPr lang="pl-PL" altLang="pl-PL"/>
              <a:t> – Technologie – Proces inwestycyjny – Zagadnienia prawne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pl-PL"/>
              <a:t>10/09/14</a:t>
            </a:r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2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790C1C-F7CD-44EB-93A1-E83796838C2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2291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altLang="pl-PL" smtClean="0">
                <a:ea typeface="ＭＳ Ｐゴシック"/>
                <a:cs typeface="Arial" charset="0"/>
              </a:rPr>
              <a:t>SZKOLENIE „SYSTEMY FOTOWOLTAICZNE</a:t>
            </a:r>
            <a:r>
              <a:rPr lang="pl-PL" altLang="en-US" smtClean="0">
                <a:ea typeface="ＭＳ Ｐゴシック"/>
                <a:cs typeface="Arial" charset="0"/>
              </a:rPr>
              <a:t>”</a:t>
            </a:r>
            <a:r>
              <a:rPr lang="pl-PL" altLang="pl-PL" smtClean="0">
                <a:ea typeface="ＭＳ Ｐゴシック"/>
                <a:cs typeface="Arial" charset="0"/>
              </a:rPr>
              <a:t> – Technologie – Proces inwestycyjny – Zagadnienia prawne</a:t>
            </a:r>
          </a:p>
        </p:txBody>
      </p:sp>
      <p:sp>
        <p:nvSpPr>
          <p:cNvPr id="12292" name="Symbol zastępczy daty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>
                <a:latin typeface="Calibri" pitchFamily="34" charset="0"/>
                <a:ea typeface="ＭＳ Ｐゴシック"/>
              </a:rPr>
              <a:t>10/09/14</a:t>
            </a:r>
          </a:p>
        </p:txBody>
      </p:sp>
      <p:sp>
        <p:nvSpPr>
          <p:cNvPr id="12293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98E468-F5D6-42E3-81BB-2B44D913903B}" type="slidenum">
              <a:rPr lang="pl-PL" altLang="pl-PL" smtClean="0">
                <a:ea typeface="ＭＳ Ｐゴシック"/>
                <a:cs typeface="Arial" charset="0"/>
              </a:rPr>
              <a:pPr/>
              <a:t>2</a:t>
            </a:fld>
            <a:endParaRPr lang="pl-PL" altLang="pl-PL" smtClean="0">
              <a:ea typeface="ＭＳ Ｐゴシック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60400" y="1566863"/>
            <a:ext cx="8621713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GB">
              <a:latin typeface="Arial" panose="020B0604020202020204" pitchFamily="34" charset="0"/>
              <a:ea typeface="ＭＳ Ｐゴシック" pitchFamily="2" charset="-128"/>
              <a:cs typeface="+mn-cs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660400" y="6597650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eaLnBrk="0" hangingPunct="0">
              <a:defRPr/>
            </a:pPr>
            <a:endParaRPr lang="en-GB">
              <a:latin typeface="Arial" panose="020B0604020202020204" pitchFamily="34" charset="0"/>
              <a:ea typeface="ＭＳ Ｐゴシック" pitchFamily="2" charset="-128"/>
              <a:cs typeface="+mn-cs"/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0"/>
            <a:ext cx="9906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/>
          </a:p>
        </p:txBody>
      </p:sp>
      <p:pic>
        <p:nvPicPr>
          <p:cNvPr id="5" name="Obraz 9" descr="LOGO Kozy 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71608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10" descr="logo IMIM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931275" y="115888"/>
            <a:ext cx="62388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 userDrawn="1"/>
        </p:nvSpPr>
        <p:spPr>
          <a:xfrm>
            <a:off x="0" y="0"/>
            <a:ext cx="9906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/>
          </a:p>
        </p:txBody>
      </p:sp>
      <p:pic>
        <p:nvPicPr>
          <p:cNvPr id="8" name="Obraz 12" descr="LOGO Kozy 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171608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13" descr="logo IMIM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931275" y="115888"/>
            <a:ext cx="62388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04800"/>
            <a:ext cx="86677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4363" y="1752600"/>
            <a:ext cx="8667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pole tekstowe 2"/>
          <p:cNvSpPr txBox="1">
            <a:spLocks noChangeArrowheads="1"/>
          </p:cNvSpPr>
          <p:nvPr/>
        </p:nvSpPr>
        <p:spPr bwMode="auto">
          <a:xfrm>
            <a:off x="552450" y="1035050"/>
            <a:ext cx="79009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Institute of Metallurgy and Materials Science of </a:t>
            </a:r>
            <a:r>
              <a:rPr lang="pl-PL" sz="2800" b="1">
                <a:latin typeface="Calibri" pitchFamily="34" charset="0"/>
              </a:rPr>
              <a:t>PAS</a:t>
            </a:r>
            <a:endParaRPr lang="en-US" sz="2800" b="1">
              <a:latin typeface="Calibri" pitchFamily="34" charset="0"/>
            </a:endParaRPr>
          </a:p>
          <a:p>
            <a:pPr eaLnBrk="0" hangingPunct="0"/>
            <a:endParaRPr lang="en-GB" sz="2800">
              <a:latin typeface="Calibri" pitchFamily="34" charset="0"/>
            </a:endParaRPr>
          </a:p>
        </p:txBody>
      </p:sp>
      <p:pic>
        <p:nvPicPr>
          <p:cNvPr id="10242" name="Obraz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4213" y="3716338"/>
            <a:ext cx="290512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pole tekstowe 8"/>
          <p:cNvSpPr txBox="1">
            <a:spLocks noChangeArrowheads="1"/>
          </p:cNvSpPr>
          <p:nvPr/>
        </p:nvSpPr>
        <p:spPr bwMode="auto">
          <a:xfrm>
            <a:off x="6032500" y="3933825"/>
            <a:ext cx="37401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endParaRPr lang="pl-PL" sz="2200" b="1">
              <a:latin typeface="Calibri" pitchFamily="34" charset="0"/>
            </a:endParaRPr>
          </a:p>
          <a:p>
            <a:pPr algn="r" eaLnBrk="0" hangingPunct="0"/>
            <a:r>
              <a:rPr lang="en-US" sz="1800">
                <a:latin typeface="Calibri" pitchFamily="34" charset="0"/>
              </a:rPr>
              <a:t>The R&amp;B of crystalline silicon solar cells and photovoltaic modules</a:t>
            </a:r>
            <a:r>
              <a:rPr lang="pl-PL" sz="1800">
                <a:latin typeface="Calibri" pitchFamily="34" charset="0"/>
              </a:rPr>
              <a:t> </a:t>
            </a:r>
            <a:endParaRPr lang="en-US" sz="1800">
              <a:latin typeface="Calibri" pitchFamily="34" charset="0"/>
            </a:endParaRPr>
          </a:p>
          <a:p>
            <a:pPr algn="r" eaLnBrk="0" hangingPunct="0"/>
            <a:endParaRPr lang="pl-PL" sz="2200">
              <a:latin typeface="Calibri" pitchFamily="34" charset="0"/>
            </a:endParaRPr>
          </a:p>
          <a:p>
            <a:pPr algn="r" eaLnBrk="0" hangingPunct="0"/>
            <a:r>
              <a:rPr lang="pl-PL" altLang="pl-PL" sz="1400">
                <a:solidFill>
                  <a:schemeClr val="tx1"/>
                </a:solidFill>
                <a:latin typeface="Calibri" pitchFamily="34" charset="0"/>
              </a:rPr>
              <a:t>43-340 Kozy, Krakowska 22 Str. </a:t>
            </a:r>
          </a:p>
          <a:p>
            <a:pPr algn="r" eaLnBrk="0" hangingPunct="0"/>
            <a:r>
              <a:rPr lang="pl-PL" altLang="pl-PL" sz="1400" i="1">
                <a:solidFill>
                  <a:schemeClr val="tx1"/>
                </a:solidFill>
                <a:latin typeface="Calibri" pitchFamily="34" charset="0"/>
              </a:rPr>
              <a:t>tel.: (+48 33) 8174 249</a:t>
            </a:r>
          </a:p>
          <a:p>
            <a:pPr algn="r" eaLnBrk="0" hangingPunct="0"/>
            <a:r>
              <a:rPr lang="pl-PL" altLang="pl-PL" sz="1400" i="1">
                <a:solidFill>
                  <a:schemeClr val="tx1"/>
                </a:solidFill>
                <a:latin typeface="Calibri" pitchFamily="34" charset="0"/>
              </a:rPr>
              <a:t>e-mail: kazimierz.drabczyk@wp.pl</a:t>
            </a:r>
          </a:p>
          <a:p>
            <a:pPr algn="r" eaLnBrk="0" hangingPunct="0"/>
            <a:endParaRPr lang="en-GB" sz="2200">
              <a:latin typeface="Calibri" pitchFamily="34" charset="0"/>
            </a:endParaRPr>
          </a:p>
        </p:txBody>
      </p:sp>
      <p:pic>
        <p:nvPicPr>
          <p:cNvPr id="10244" name="Obraz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6737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ygięta strzałka 11"/>
          <p:cNvSpPr/>
          <p:nvPr/>
        </p:nvSpPr>
        <p:spPr>
          <a:xfrm rot="10800000" flipH="1">
            <a:off x="1944688" y="3449638"/>
            <a:ext cx="1150937" cy="1079500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889625" y="1700213"/>
            <a:ext cx="2528888" cy="94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l-PL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PHOTOVOLTAIC</a:t>
            </a:r>
          </a:p>
          <a:p>
            <a:pPr eaLnBrk="0" hangingPunct="0">
              <a:defRPr/>
            </a:pPr>
            <a:r>
              <a:rPr lang="pl-PL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LABORATORY </a:t>
            </a:r>
            <a:endParaRPr lang="en-US" sz="28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pole tekstowe 2"/>
          <p:cNvSpPr txBox="1">
            <a:spLocks noChangeArrowheads="1"/>
          </p:cNvSpPr>
          <p:nvPr/>
        </p:nvSpPr>
        <p:spPr bwMode="auto">
          <a:xfrm>
            <a:off x="552450" y="1035050"/>
            <a:ext cx="79009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Institute of Metallurgy and Materials Science of </a:t>
            </a:r>
            <a:r>
              <a:rPr lang="pl-PL" sz="2800" b="1">
                <a:latin typeface="Calibri" pitchFamily="34" charset="0"/>
              </a:rPr>
              <a:t>PAS</a:t>
            </a:r>
            <a:endParaRPr lang="en-US" sz="2800" b="1">
              <a:latin typeface="Calibri" pitchFamily="34" charset="0"/>
            </a:endParaRPr>
          </a:p>
          <a:p>
            <a:pPr eaLnBrk="0" hangingPunct="0"/>
            <a:endParaRPr lang="en-GB" sz="2800">
              <a:latin typeface="Calibri" pitchFamily="34" charset="0"/>
            </a:endParaRPr>
          </a:p>
        </p:txBody>
      </p:sp>
      <p:sp>
        <p:nvSpPr>
          <p:cNvPr id="7" name="Wygięta strzałka 6"/>
          <p:cNvSpPr/>
          <p:nvPr/>
        </p:nvSpPr>
        <p:spPr>
          <a:xfrm rot="16200000">
            <a:off x="1917700" y="4570413"/>
            <a:ext cx="1152525" cy="1079500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267" name="pole tekstowe 8"/>
          <p:cNvSpPr txBox="1">
            <a:spLocks noChangeArrowheads="1"/>
          </p:cNvSpPr>
          <p:nvPr/>
        </p:nvSpPr>
        <p:spPr bwMode="auto">
          <a:xfrm>
            <a:off x="5889625" y="4437063"/>
            <a:ext cx="37401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 sz="2200" b="1">
                <a:latin typeface="Calibri" pitchFamily="34" charset="0"/>
              </a:rPr>
              <a:t>Photovoltaic Laboratory</a:t>
            </a:r>
          </a:p>
          <a:p>
            <a:pPr algn="r" eaLnBrk="0" hangingPunct="0"/>
            <a:r>
              <a:rPr lang="en-US" sz="1800">
                <a:latin typeface="Calibri" pitchFamily="34" charset="0"/>
              </a:rPr>
              <a:t>The R&amp;B of crystalline silicon solar cells and photovoltaic modules</a:t>
            </a:r>
            <a:r>
              <a:rPr lang="pl-PL" sz="1800">
                <a:latin typeface="Calibri" pitchFamily="34" charset="0"/>
              </a:rPr>
              <a:t> </a:t>
            </a:r>
            <a:endParaRPr lang="en-US" sz="1800">
              <a:latin typeface="Calibri" pitchFamily="34" charset="0"/>
            </a:endParaRPr>
          </a:p>
          <a:p>
            <a:pPr algn="r" eaLnBrk="0" hangingPunct="0"/>
            <a:endParaRPr lang="pl-PL" sz="2200">
              <a:latin typeface="Calibri" pitchFamily="34" charset="0"/>
            </a:endParaRPr>
          </a:p>
          <a:p>
            <a:pPr algn="r" eaLnBrk="0" hangingPunct="0"/>
            <a:r>
              <a:rPr lang="pl-PL" altLang="pl-PL" sz="1400">
                <a:solidFill>
                  <a:schemeClr val="tx1"/>
                </a:solidFill>
                <a:latin typeface="Calibri" pitchFamily="34" charset="0"/>
              </a:rPr>
              <a:t>43-340 Kozy, Krakowska 22 Str. </a:t>
            </a:r>
          </a:p>
          <a:p>
            <a:pPr algn="r" eaLnBrk="0" hangingPunct="0"/>
            <a:r>
              <a:rPr lang="pl-PL" altLang="pl-PL" sz="1400" i="1">
                <a:solidFill>
                  <a:schemeClr val="tx1"/>
                </a:solidFill>
                <a:latin typeface="Calibri" pitchFamily="34" charset="0"/>
              </a:rPr>
              <a:t>tel.: (+48 33) 8174 249</a:t>
            </a:r>
          </a:p>
          <a:p>
            <a:pPr algn="r" eaLnBrk="0" hangingPunct="0"/>
            <a:r>
              <a:rPr lang="pl-PL" altLang="pl-PL" sz="1400" i="1">
                <a:solidFill>
                  <a:schemeClr val="tx1"/>
                </a:solidFill>
                <a:latin typeface="Calibri" pitchFamily="34" charset="0"/>
              </a:rPr>
              <a:t>e-mail: kazimierz.drabczyk@wp.pl</a:t>
            </a:r>
          </a:p>
          <a:p>
            <a:pPr algn="r" eaLnBrk="0" hangingPunct="0"/>
            <a:endParaRPr lang="en-GB" sz="2200">
              <a:latin typeface="Calibri" pitchFamily="34" charset="0"/>
            </a:endParaRPr>
          </a:p>
        </p:txBody>
      </p:sp>
      <p:sp>
        <p:nvSpPr>
          <p:cNvPr id="11268" name="pole tekstowe 3"/>
          <p:cNvSpPr txBox="1">
            <a:spLocks noChangeArrowheads="1"/>
          </p:cNvSpPr>
          <p:nvPr/>
        </p:nvSpPr>
        <p:spPr bwMode="auto">
          <a:xfrm>
            <a:off x="604838" y="1758950"/>
            <a:ext cx="40211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l-PL" altLang="pl-PL" b="1">
                <a:solidFill>
                  <a:srgbClr val="FF0000"/>
                </a:solidFill>
                <a:latin typeface="Calibri" pitchFamily="34" charset="0"/>
              </a:rPr>
              <a:t>Head:</a:t>
            </a:r>
            <a:r>
              <a:rPr lang="pl-PL" altLang="pl-PL">
                <a:solidFill>
                  <a:schemeClr val="tx1"/>
                </a:solidFill>
                <a:latin typeface="Calibri" pitchFamily="34" charset="0"/>
              </a:rPr>
              <a:t> Prof. Paweł Zięba</a:t>
            </a:r>
          </a:p>
          <a:p>
            <a:pPr eaLnBrk="0" hangingPunct="0"/>
            <a:r>
              <a:rPr lang="pl-PL" altLang="pl-PL" b="1">
                <a:solidFill>
                  <a:srgbClr val="FF0000"/>
                </a:solidFill>
                <a:latin typeface="Calibri" pitchFamily="34" charset="0"/>
              </a:rPr>
              <a:t>Photovoltaic Group:</a:t>
            </a:r>
          </a:p>
          <a:p>
            <a:pPr eaLnBrk="0" hangingPunct="0"/>
            <a:r>
              <a:rPr lang="pl-PL" altLang="pl-PL">
                <a:solidFill>
                  <a:schemeClr val="tx1"/>
                </a:solidFill>
                <a:latin typeface="Calibri" pitchFamily="34" charset="0"/>
              </a:rPr>
              <a:t>Prof. Marek Lipiński</a:t>
            </a:r>
          </a:p>
          <a:p>
            <a:pPr eaLnBrk="0" hangingPunct="0"/>
            <a:r>
              <a:rPr lang="pl-PL" altLang="pl-PL">
                <a:solidFill>
                  <a:schemeClr val="tx1"/>
                </a:solidFill>
                <a:latin typeface="Calibri" pitchFamily="34" charset="0"/>
              </a:rPr>
              <a:t>Kazimierz Drabczyk, PhD</a:t>
            </a:r>
          </a:p>
          <a:p>
            <a:pPr eaLnBrk="0" hangingPunct="0"/>
            <a:r>
              <a:rPr lang="pl-PL" altLang="pl-PL">
                <a:solidFill>
                  <a:schemeClr val="tx1"/>
                </a:solidFill>
                <a:latin typeface="Calibri" pitchFamily="34" charset="0"/>
              </a:rPr>
              <a:t>Grażyna Kulesza – Matlak, PhD</a:t>
            </a:r>
          </a:p>
          <a:p>
            <a:pPr eaLnBrk="0" hangingPunct="0"/>
            <a:r>
              <a:rPr lang="pl-PL" altLang="pl-PL">
                <a:solidFill>
                  <a:schemeClr val="tx1"/>
                </a:solidFill>
                <a:latin typeface="Calibri" pitchFamily="34" charset="0"/>
              </a:rPr>
              <a:t>Piotr Panek, PhD</a:t>
            </a:r>
          </a:p>
          <a:p>
            <a:pPr eaLnBrk="0" hangingPunct="0"/>
            <a:r>
              <a:rPr lang="pl-PL" altLang="pl-PL">
                <a:solidFill>
                  <a:schemeClr val="tx1"/>
                </a:solidFill>
                <a:latin typeface="Calibri" pitchFamily="34" charset="0"/>
              </a:rPr>
              <a:t>Zbigniew Starowicz, PhD</a:t>
            </a:r>
          </a:p>
          <a:p>
            <a:pPr eaLnBrk="0" hangingPunct="0"/>
            <a:endParaRPr lang="en-GB"/>
          </a:p>
        </p:txBody>
      </p:sp>
      <p:sp>
        <p:nvSpPr>
          <p:cNvPr id="11269" name="pole tekstowe 4"/>
          <p:cNvSpPr txBox="1">
            <a:spLocks noChangeArrowheads="1"/>
          </p:cNvSpPr>
          <p:nvPr/>
        </p:nvSpPr>
        <p:spPr bwMode="auto">
          <a:xfrm>
            <a:off x="4918075" y="1758950"/>
            <a:ext cx="42481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35 years of experience in a solar cell technology</a:t>
            </a:r>
            <a:r>
              <a:rPr lang="pl-PL">
                <a:latin typeface="Calibri" pitchFamily="34" charset="0"/>
              </a:rPr>
              <a:t>. </a:t>
            </a:r>
            <a:r>
              <a:rPr lang="en-US">
                <a:latin typeface="Calibri" pitchFamily="34" charset="0"/>
              </a:rPr>
              <a:t>The first silicon solar cell in Poland (1977)</a:t>
            </a:r>
            <a:br>
              <a:rPr lang="en-US">
                <a:latin typeface="Calibri" pitchFamily="34" charset="0"/>
              </a:rPr>
            </a:b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The main areas of research:</a:t>
            </a:r>
          </a:p>
          <a:p>
            <a:pPr eaLnBrk="0" hangingPunct="0"/>
            <a:r>
              <a:rPr lang="en-US">
                <a:latin typeface="Calibri" pitchFamily="34" charset="0"/>
              </a:rPr>
              <a:t>Crystalline silicon solar cells technology</a:t>
            </a:r>
          </a:p>
          <a:p>
            <a:pPr eaLnBrk="0" hangingPunct="0"/>
            <a:r>
              <a:rPr lang="en-US">
                <a:latin typeface="Calibri" pitchFamily="34" charset="0"/>
              </a:rPr>
              <a:t>Comprehensive characterization of solar cell parameters</a:t>
            </a:r>
          </a:p>
        </p:txBody>
      </p:sp>
      <p:pic>
        <p:nvPicPr>
          <p:cNvPr id="11270" name="Obraz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238" y="4164013"/>
            <a:ext cx="2903537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rostokąt 1"/>
          <p:cNvSpPr>
            <a:spLocks noChangeArrowheads="1"/>
          </p:cNvSpPr>
          <p:nvPr/>
        </p:nvSpPr>
        <p:spPr bwMode="auto">
          <a:xfrm>
            <a:off x="488950" y="981075"/>
            <a:ext cx="7381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l-PL" sz="2800" b="1">
                <a:latin typeface="Calibri" pitchFamily="34" charset="0"/>
              </a:rPr>
              <a:t>Photovoltaic Laboratory – solar cells technology </a:t>
            </a:r>
          </a:p>
        </p:txBody>
      </p:sp>
      <p:pic>
        <p:nvPicPr>
          <p:cNvPr id="13314" name="Obraz 2"/>
          <p:cNvPicPr>
            <a:picLocks/>
          </p:cNvPicPr>
          <p:nvPr/>
        </p:nvPicPr>
        <p:blipFill>
          <a:blip r:embed="rId2"/>
          <a:srcRect r="19398"/>
          <a:stretch>
            <a:fillRect/>
          </a:stretch>
        </p:blipFill>
        <p:spPr bwMode="auto">
          <a:xfrm>
            <a:off x="455613" y="1917700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DSC_01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100" y="1917700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Obraz 4" descr="DSC_0127.JPG"/>
          <p:cNvPicPr>
            <a:picLocks/>
          </p:cNvPicPr>
          <p:nvPr/>
        </p:nvPicPr>
        <p:blipFill>
          <a:blip r:embed="rId4"/>
          <a:srcRect l="34250" t="10872" r="15794" b="46443"/>
          <a:stretch>
            <a:fillRect/>
          </a:stretch>
        </p:blipFill>
        <p:spPr bwMode="auto">
          <a:xfrm>
            <a:off x="5208588" y="1917700"/>
            <a:ext cx="17986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:\_PAN-Doktoranckie\Kursy, szkolenia, staże\2010 Kozy-Upowszechnianie osiągnięć polskiej oraz światowej fotowltaiki itd\Zdjęcia\zajecia 6. sitodruk\DSC06837.JPG"/>
          <p:cNvPicPr>
            <a:picLocks noChangeArrowheads="1"/>
          </p:cNvPicPr>
          <p:nvPr/>
        </p:nvPicPr>
        <p:blipFill>
          <a:blip r:embed="rId5"/>
          <a:srcRect r="8165"/>
          <a:stretch>
            <a:fillRect/>
          </a:stretch>
        </p:blipFill>
        <p:spPr bwMode="auto">
          <a:xfrm>
            <a:off x="7583488" y="1917700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F:\_PAN-Doktoranckie\_Praca DR\Zdjęcia\2011 MARZEC\WITI-marzec2011\DCIM\100NCD90\DSC_0027.JPG"/>
          <p:cNvPicPr>
            <a:picLocks noChangeArrowheads="1"/>
          </p:cNvPicPr>
          <p:nvPr/>
        </p:nvPicPr>
        <p:blipFill>
          <a:blip r:embed="rId6"/>
          <a:srcRect l="13129" r="9145"/>
          <a:stretch>
            <a:fillRect/>
          </a:stretch>
        </p:blipFill>
        <p:spPr bwMode="auto">
          <a:xfrm>
            <a:off x="2832100" y="4425950"/>
            <a:ext cx="18002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Struktura modułu"/>
          <p:cNvPicPr>
            <a:picLocks noChangeArrowheads="1"/>
          </p:cNvPicPr>
          <p:nvPr/>
        </p:nvPicPr>
        <p:blipFill>
          <a:blip r:embed="rId7"/>
          <a:srcRect r="43370"/>
          <a:stretch>
            <a:fillRect/>
          </a:stretch>
        </p:blipFill>
        <p:spPr bwMode="auto">
          <a:xfrm>
            <a:off x="5208588" y="4425950"/>
            <a:ext cx="17986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pole tekstowe 9"/>
          <p:cNvSpPr txBox="1">
            <a:spLocks noChangeArrowheads="1"/>
          </p:cNvSpPr>
          <p:nvPr/>
        </p:nvSpPr>
        <p:spPr bwMode="auto">
          <a:xfrm>
            <a:off x="455613" y="33575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Silicon plates cuting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21" name="pole tekstowe 10"/>
          <p:cNvSpPr txBox="1">
            <a:spLocks noChangeArrowheads="1"/>
          </p:cNvSpPr>
          <p:nvPr/>
        </p:nvSpPr>
        <p:spPr bwMode="auto">
          <a:xfrm>
            <a:off x="2832100" y="33575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Chemical treatment 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22" name="pole tekstowe 11"/>
          <p:cNvSpPr txBox="1">
            <a:spLocks noChangeArrowheads="1"/>
          </p:cNvSpPr>
          <p:nvPr/>
        </p:nvSpPr>
        <p:spPr bwMode="auto">
          <a:xfrm>
            <a:off x="4775200" y="3357563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Diffusion, Passivation 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23" name="pole tekstowe 12"/>
          <p:cNvSpPr txBox="1">
            <a:spLocks noChangeArrowheads="1"/>
          </p:cNvSpPr>
          <p:nvPr/>
        </p:nvSpPr>
        <p:spPr bwMode="auto">
          <a:xfrm>
            <a:off x="3017838" y="6113463"/>
            <a:ext cx="1436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Bonding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24" name="pole tekstowe 13"/>
          <p:cNvSpPr txBox="1">
            <a:spLocks noChangeArrowheads="1"/>
          </p:cNvSpPr>
          <p:nvPr/>
        </p:nvSpPr>
        <p:spPr bwMode="auto">
          <a:xfrm>
            <a:off x="5016500" y="608806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Lamination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6" name="Łącznik prosty ze strzałką 15"/>
          <p:cNvCxnSpPr>
            <a:stCxn id="4" idx="3"/>
            <a:endCxn id="5" idx="1"/>
          </p:cNvCxnSpPr>
          <p:nvPr/>
        </p:nvCxnSpPr>
        <p:spPr>
          <a:xfrm>
            <a:off x="4632325" y="2638425"/>
            <a:ext cx="576263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łamany 16"/>
          <p:cNvCxnSpPr/>
          <p:nvPr/>
        </p:nvCxnSpPr>
        <p:spPr>
          <a:xfrm rot="10800000" flipV="1">
            <a:off x="1355725" y="4006850"/>
            <a:ext cx="7885113" cy="239713"/>
          </a:xfrm>
          <a:prstGeom prst="bentConnector2">
            <a:avLst/>
          </a:prstGeom>
          <a:ln w="317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endCxn id="8" idx="1"/>
          </p:cNvCxnSpPr>
          <p:nvPr/>
        </p:nvCxnSpPr>
        <p:spPr>
          <a:xfrm>
            <a:off x="2255838" y="5146675"/>
            <a:ext cx="576262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9" idx="3"/>
          </p:cNvCxnSpPr>
          <p:nvPr/>
        </p:nvCxnSpPr>
        <p:spPr>
          <a:xfrm>
            <a:off x="7007225" y="5146675"/>
            <a:ext cx="576263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pole tekstowe 18"/>
          <p:cNvSpPr txBox="1">
            <a:spLocks noChangeArrowheads="1"/>
          </p:cNvSpPr>
          <p:nvPr/>
        </p:nvSpPr>
        <p:spPr bwMode="auto">
          <a:xfrm>
            <a:off x="7799388" y="3357563"/>
            <a:ext cx="135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ARC 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1" name="Łącznik prosty ze strzałką 20"/>
          <p:cNvCxnSpPr>
            <a:stCxn id="3" idx="3"/>
            <a:endCxn id="4" idx="1"/>
          </p:cNvCxnSpPr>
          <p:nvPr/>
        </p:nvCxnSpPr>
        <p:spPr>
          <a:xfrm>
            <a:off x="2255838" y="2638425"/>
            <a:ext cx="576262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5" idx="3"/>
            <a:endCxn id="7" idx="1"/>
          </p:cNvCxnSpPr>
          <p:nvPr/>
        </p:nvCxnSpPr>
        <p:spPr>
          <a:xfrm flipV="1">
            <a:off x="7007225" y="2638425"/>
            <a:ext cx="576263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8" idx="3"/>
            <a:endCxn id="9" idx="1"/>
          </p:cNvCxnSpPr>
          <p:nvPr/>
        </p:nvCxnSpPr>
        <p:spPr>
          <a:xfrm>
            <a:off x="4632325" y="5146675"/>
            <a:ext cx="576263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9240838" y="3357563"/>
            <a:ext cx="0" cy="6635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4" name="pole tekstowe 9"/>
          <p:cNvSpPr txBox="1">
            <a:spLocks noChangeArrowheads="1"/>
          </p:cNvSpPr>
          <p:nvPr/>
        </p:nvSpPr>
        <p:spPr bwMode="auto">
          <a:xfrm>
            <a:off x="455613" y="61134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Screen printing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335" name="Obraz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0988" y="4425950"/>
            <a:ext cx="2151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Obraz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37475" y="4251325"/>
            <a:ext cx="14795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4159250"/>
            <a:ext cx="30861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2" descr="DSC_00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9950" y="4159250"/>
            <a:ext cx="33353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3" descr="DSC_00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50" y="1809750"/>
            <a:ext cx="30861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5" descr="DSC_00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" y="1809750"/>
            <a:ext cx="30861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DSC_0072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5163" y="2636838"/>
            <a:ext cx="3960812" cy="26304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4342" name="Prostokąt 10"/>
          <p:cNvSpPr>
            <a:spLocks noChangeArrowheads="1"/>
          </p:cNvSpPr>
          <p:nvPr/>
        </p:nvSpPr>
        <p:spPr bwMode="auto">
          <a:xfrm>
            <a:off x="488950" y="981075"/>
            <a:ext cx="7381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l-PL" sz="2800" b="1">
                <a:latin typeface="Calibri" pitchFamily="34" charset="0"/>
              </a:rPr>
              <a:t>Photovoltaic Laboratory – solar cells technology </a:t>
            </a:r>
          </a:p>
        </p:txBody>
      </p:sp>
      <p:sp>
        <p:nvSpPr>
          <p:cNvPr id="14343" name="pole tekstowe 9"/>
          <p:cNvSpPr txBox="1">
            <a:spLocks noChangeArrowheads="1"/>
          </p:cNvSpPr>
          <p:nvPr/>
        </p:nvSpPr>
        <p:spPr bwMode="auto">
          <a:xfrm>
            <a:off x="331788" y="3813175"/>
            <a:ext cx="2954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Silicon plates cuting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44" name="pole tekstowe 11"/>
          <p:cNvSpPr txBox="1">
            <a:spLocks noChangeArrowheads="1"/>
          </p:cNvSpPr>
          <p:nvPr/>
        </p:nvSpPr>
        <p:spPr bwMode="auto">
          <a:xfrm>
            <a:off x="3200400" y="3789363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Diffusion, Passivation 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45" name="pole tekstowe 9"/>
          <p:cNvSpPr txBox="1">
            <a:spLocks noChangeArrowheads="1"/>
          </p:cNvSpPr>
          <p:nvPr/>
        </p:nvSpPr>
        <p:spPr bwMode="auto">
          <a:xfrm>
            <a:off x="623888" y="62865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Screen printing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46" name="pole tekstowe 9"/>
          <p:cNvSpPr txBox="1">
            <a:spLocks noChangeArrowheads="1"/>
          </p:cNvSpPr>
          <p:nvPr/>
        </p:nvSpPr>
        <p:spPr bwMode="auto">
          <a:xfrm>
            <a:off x="3705225" y="6303963"/>
            <a:ext cx="2790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Metallization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47" name="pole tekstowe 9"/>
          <p:cNvSpPr txBox="1">
            <a:spLocks noChangeArrowheads="1"/>
          </p:cNvSpPr>
          <p:nvPr/>
        </p:nvSpPr>
        <p:spPr bwMode="auto">
          <a:xfrm>
            <a:off x="6945313" y="5297488"/>
            <a:ext cx="2790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>
                <a:solidFill>
                  <a:schemeClr val="tx1"/>
                </a:solidFill>
                <a:latin typeface="Calibri" pitchFamily="34" charset="0"/>
              </a:rPr>
              <a:t>Lamination</a:t>
            </a:r>
            <a:endParaRPr lang="en-US" altLang="pl-PL" sz="18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ole tekstowe 2"/>
          <p:cNvSpPr txBox="1">
            <a:spLocks noChangeArrowheads="1"/>
          </p:cNvSpPr>
          <p:nvPr/>
        </p:nvSpPr>
        <p:spPr bwMode="auto">
          <a:xfrm>
            <a:off x="2036763" y="1695450"/>
            <a:ext cx="327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altLang="pl-PL" sz="1600" b="1">
                <a:cs typeface="Arial" charset="0"/>
              </a:rPr>
              <a:t>I-V characteristics of solar cells</a:t>
            </a:r>
          </a:p>
        </p:txBody>
      </p:sp>
      <p:pic>
        <p:nvPicPr>
          <p:cNvPr id="15362" name="Obraz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088" y="2046288"/>
            <a:ext cx="283845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Obraz 8" descr="ch-kaIV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046288"/>
            <a:ext cx="33559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Obraz 9" descr="IMG_02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575" y="2046288"/>
            <a:ext cx="28209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F:\_PAN\TARGI\Energetab\zdjęcia\IMG_0205.JPG"/>
          <p:cNvPicPr>
            <a:picLocks noChangeArrowheads="1"/>
          </p:cNvPicPr>
          <p:nvPr/>
        </p:nvPicPr>
        <p:blipFill>
          <a:blip r:embed="rId5"/>
          <a:srcRect l="8507" t="32753" r="10039" b="7246"/>
          <a:stretch>
            <a:fillRect/>
          </a:stretch>
        </p:blipFill>
        <p:spPr bwMode="auto">
          <a:xfrm>
            <a:off x="282575" y="4529138"/>
            <a:ext cx="17541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F:\_PAN\TARGI\Energetab\zdjęcia\IMG_02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1063" y="4529138"/>
            <a:ext cx="13620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Łącznik prosty ze strzałką 12"/>
          <p:cNvCxnSpPr/>
          <p:nvPr/>
        </p:nvCxnSpPr>
        <p:spPr>
          <a:xfrm>
            <a:off x="1030288" y="4797425"/>
            <a:ext cx="1546225" cy="719138"/>
          </a:xfrm>
          <a:prstGeom prst="straightConnector1">
            <a:avLst/>
          </a:prstGeom>
          <a:ln w="571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Obraz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9500" y="4529138"/>
            <a:ext cx="33924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pole tekstowe 2"/>
          <p:cNvSpPr txBox="1">
            <a:spLocks noChangeArrowheads="1"/>
          </p:cNvSpPr>
          <p:nvPr/>
        </p:nvSpPr>
        <p:spPr bwMode="auto">
          <a:xfrm>
            <a:off x="1833563" y="4183063"/>
            <a:ext cx="3656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altLang="pl-PL" sz="1600" b="1">
                <a:cs typeface="Arial" charset="0"/>
              </a:rPr>
              <a:t>I-V characteristics of solar modules</a:t>
            </a:r>
          </a:p>
        </p:txBody>
      </p:sp>
      <p:sp>
        <p:nvSpPr>
          <p:cNvPr id="5" name="Strzałka w prawo 4"/>
          <p:cNvSpPr/>
          <p:nvPr/>
        </p:nvSpPr>
        <p:spPr>
          <a:xfrm>
            <a:off x="2478088" y="2387600"/>
            <a:ext cx="977900" cy="636588"/>
          </a:xfrm>
          <a:prstGeom prst="rightArrow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0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0" name="Strzałka w prawo 19"/>
          <p:cNvSpPr/>
          <p:nvPr/>
        </p:nvSpPr>
        <p:spPr>
          <a:xfrm flipH="1">
            <a:off x="6281738" y="2387600"/>
            <a:ext cx="977900" cy="636588"/>
          </a:xfrm>
          <a:prstGeom prst="rightArrow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0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2" name="Strzałka w prawo 21"/>
          <p:cNvSpPr/>
          <p:nvPr/>
        </p:nvSpPr>
        <p:spPr>
          <a:xfrm>
            <a:off x="3213100" y="5024438"/>
            <a:ext cx="977900" cy="636587"/>
          </a:xfrm>
          <a:prstGeom prst="rightArrow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0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5373" name="Prostokąt 23"/>
          <p:cNvSpPr>
            <a:spLocks noChangeArrowheads="1"/>
          </p:cNvSpPr>
          <p:nvPr/>
        </p:nvSpPr>
        <p:spPr bwMode="auto">
          <a:xfrm>
            <a:off x="509588" y="1012825"/>
            <a:ext cx="650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l-PL" sz="2800" b="1">
                <a:latin typeface="Calibri" pitchFamily="34" charset="0"/>
              </a:rPr>
              <a:t>Photovoltaic Laboratory – Solar simulators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1782763"/>
            <a:ext cx="22796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Obraz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263" y="1782763"/>
            <a:ext cx="46958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4797425"/>
            <a:ext cx="17700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4797425"/>
            <a:ext cx="1762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trzałka w prawo 16"/>
          <p:cNvSpPr/>
          <p:nvPr/>
        </p:nvSpPr>
        <p:spPr>
          <a:xfrm>
            <a:off x="2681288" y="2865438"/>
            <a:ext cx="977900" cy="636587"/>
          </a:xfrm>
          <a:prstGeom prst="rightArrow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0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8" name="Wygięta strzałka 17"/>
          <p:cNvSpPr/>
          <p:nvPr/>
        </p:nvSpPr>
        <p:spPr>
          <a:xfrm rot="10800000" flipH="1">
            <a:off x="2681288" y="5121275"/>
            <a:ext cx="1152525" cy="1079500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391" name="Prostokąt 18"/>
          <p:cNvSpPr>
            <a:spLocks noChangeArrowheads="1"/>
          </p:cNvSpPr>
          <p:nvPr/>
        </p:nvSpPr>
        <p:spPr bwMode="auto">
          <a:xfrm>
            <a:off x="84138" y="1000125"/>
            <a:ext cx="7605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 sz="2800" b="1">
                <a:latin typeface="Calibri" pitchFamily="34" charset="0"/>
              </a:rPr>
              <a:t>Photovoltaic Laboratory – Electroluminescence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6" descr="Fig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3213" y="1760538"/>
            <a:ext cx="1692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Obraz 49"/>
          <p:cNvPicPr>
            <a:picLocks noChangeAspect="1"/>
          </p:cNvPicPr>
          <p:nvPr/>
        </p:nvPicPr>
        <p:blipFill>
          <a:blip r:embed="rId3"/>
          <a:srcRect t="5261" b="29456"/>
          <a:stretch>
            <a:fillRect/>
          </a:stretch>
        </p:blipFill>
        <p:spPr bwMode="auto">
          <a:xfrm>
            <a:off x="3949700" y="1766888"/>
            <a:ext cx="19494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upa 28"/>
          <p:cNvGrpSpPr>
            <a:grpSpLocks/>
          </p:cNvGrpSpPr>
          <p:nvPr/>
        </p:nvGrpSpPr>
        <p:grpSpPr bwMode="auto">
          <a:xfrm>
            <a:off x="6018213" y="1760538"/>
            <a:ext cx="1790700" cy="1397000"/>
            <a:chOff x="7659986" y="36247335"/>
            <a:chExt cx="2520000" cy="1800200"/>
          </a:xfrm>
        </p:grpSpPr>
        <p:pic>
          <p:nvPicPr>
            <p:cNvPr id="17420" name="Picture 11" descr="G:\PAN\_PAN-Działalność naukowa\_BADANIA\SEM\2015.02.24 piramidy\Tex_30KOH_5min_0003.jpg"/>
            <p:cNvPicPr>
              <a:picLocks noChangeArrowheads="1"/>
            </p:cNvPicPr>
            <p:nvPr/>
          </p:nvPicPr>
          <p:blipFill>
            <a:blip r:embed="rId4"/>
            <a:srcRect t="-2" b="14015"/>
            <a:stretch>
              <a:fillRect/>
            </a:stretch>
          </p:blipFill>
          <p:spPr bwMode="auto">
            <a:xfrm>
              <a:off x="7659986" y="36247335"/>
              <a:ext cx="25200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pole tekstowe 61"/>
            <p:cNvSpPr txBox="1">
              <a:spLocks noChangeArrowheads="1"/>
            </p:cNvSpPr>
            <p:nvPr/>
          </p:nvSpPr>
          <p:spPr bwMode="auto">
            <a:xfrm>
              <a:off x="9483301" y="37575478"/>
              <a:ext cx="615258" cy="30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l-PL" altLang="pl-PL" sz="1100" b="1">
                  <a:solidFill>
                    <a:schemeClr val="bg1"/>
                  </a:solidFill>
                  <a:cs typeface="Arial" charset="0"/>
                </a:rPr>
                <a:t>5</a:t>
              </a:r>
              <a:r>
                <a:rPr lang="pl-PL" altLang="pl-PL" sz="11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pl-PL" altLang="pl-PL" sz="1100" b="1">
                  <a:solidFill>
                    <a:schemeClr val="bg1"/>
                  </a:solidFill>
                  <a:cs typeface="Arial" charset="0"/>
                </a:rPr>
                <a:t>µm</a:t>
              </a:r>
            </a:p>
          </p:txBody>
        </p:sp>
        <p:cxnSp>
          <p:nvCxnSpPr>
            <p:cNvPr id="49" name="Łącznik prostoliniowy 4"/>
            <p:cNvCxnSpPr/>
            <p:nvPr/>
          </p:nvCxnSpPr>
          <p:spPr>
            <a:xfrm>
              <a:off x="9400304" y="37918656"/>
              <a:ext cx="612128" cy="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2" name="Rectangle 212"/>
          <p:cNvSpPr>
            <a:spLocks noChangeArrowheads="1"/>
          </p:cNvSpPr>
          <p:nvPr/>
        </p:nvSpPr>
        <p:spPr bwMode="auto">
          <a:xfrm>
            <a:off x="4953000" y="3525838"/>
            <a:ext cx="416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altLang="pl-PL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Reflection, transmission, absorption </a:t>
            </a:r>
          </a:p>
        </p:txBody>
      </p:sp>
      <p:sp>
        <p:nvSpPr>
          <p:cNvPr id="17413" name="Prostokąt 18"/>
          <p:cNvSpPr>
            <a:spLocks noChangeArrowheads="1"/>
          </p:cNvSpPr>
          <p:nvPr/>
        </p:nvSpPr>
        <p:spPr bwMode="auto">
          <a:xfrm>
            <a:off x="542925" y="998538"/>
            <a:ext cx="6929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l-PL" sz="2800" b="1">
                <a:latin typeface="Calibri" pitchFamily="34" charset="0"/>
              </a:rPr>
              <a:t>Photovoltaic Laboratory – Spectrofotometery</a:t>
            </a:r>
          </a:p>
        </p:txBody>
      </p:sp>
      <p:pic>
        <p:nvPicPr>
          <p:cNvPr id="17414" name="Obraz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" y="4076700"/>
            <a:ext cx="38766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F:\_PAN-Doktoranckie\_Praca DR\_PRACA\Rysunki\rys12.bmp"/>
          <p:cNvPicPr>
            <a:picLocks noChangeAspect="1" noChangeArrowheads="1"/>
          </p:cNvPicPr>
          <p:nvPr/>
        </p:nvPicPr>
        <p:blipFill>
          <a:blip r:embed="rId6"/>
          <a:srcRect l="4716" t="9325" r="30144" b="3491"/>
          <a:stretch>
            <a:fillRect/>
          </a:stretch>
        </p:blipFill>
        <p:spPr bwMode="auto">
          <a:xfrm>
            <a:off x="5349875" y="4076700"/>
            <a:ext cx="349091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4488" y="1990725"/>
            <a:ext cx="8715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0" y="1982788"/>
            <a:ext cx="14239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trzałka w prawo 32"/>
          <p:cNvSpPr/>
          <p:nvPr/>
        </p:nvSpPr>
        <p:spPr>
          <a:xfrm>
            <a:off x="4213225" y="4840288"/>
            <a:ext cx="979488" cy="638175"/>
          </a:xfrm>
          <a:prstGeom prst="rightArrow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0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34" name="Wygięta strzałka 33"/>
          <p:cNvSpPr/>
          <p:nvPr/>
        </p:nvSpPr>
        <p:spPr>
          <a:xfrm rot="16200000" flipH="1">
            <a:off x="2791619" y="2888457"/>
            <a:ext cx="1152525" cy="1081087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6" descr="Obraz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3933825"/>
            <a:ext cx="337978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8" descr="DSC_0088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 t="7758" r="19199" b="19795"/>
          <a:stretch>
            <a:fillRect/>
          </a:stretch>
        </p:blipFill>
        <p:spPr bwMode="auto">
          <a:xfrm>
            <a:off x="4448175" y="1700213"/>
            <a:ext cx="3384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Obraz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1722438"/>
            <a:ext cx="28813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az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825" y="3965575"/>
            <a:ext cx="280828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Prostokąt 6"/>
          <p:cNvSpPr>
            <a:spLocks noChangeArrowheads="1"/>
          </p:cNvSpPr>
          <p:nvPr/>
        </p:nvSpPr>
        <p:spPr bwMode="auto">
          <a:xfrm>
            <a:off x="622300" y="981075"/>
            <a:ext cx="7248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l-PL" sz="2800" b="1">
                <a:latin typeface="Calibri" pitchFamily="34" charset="0"/>
              </a:rPr>
              <a:t>Photovoltaic Laboratory – solar cells diagnostic </a:t>
            </a:r>
          </a:p>
        </p:txBody>
      </p:sp>
      <p:sp>
        <p:nvSpPr>
          <p:cNvPr id="18438" name="pole tekstowe 9"/>
          <p:cNvSpPr txBox="1">
            <a:spLocks noChangeArrowheads="1"/>
          </p:cNvSpPr>
          <p:nvPr/>
        </p:nvSpPr>
        <p:spPr bwMode="auto">
          <a:xfrm>
            <a:off x="5673725" y="3644900"/>
            <a:ext cx="1165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600">
                <a:latin typeface="Calibri" pitchFamily="34" charset="0"/>
              </a:rPr>
              <a:t>Elipsometry</a:t>
            </a:r>
            <a:endParaRPr lang="en-GB" sz="1600">
              <a:latin typeface="Calibri" pitchFamily="34" charset="0"/>
            </a:endParaRPr>
          </a:p>
        </p:txBody>
      </p:sp>
      <p:sp>
        <p:nvSpPr>
          <p:cNvPr id="18439" name="pole tekstowe 10"/>
          <p:cNvSpPr txBox="1">
            <a:spLocks noChangeArrowheads="1"/>
          </p:cNvSpPr>
          <p:nvPr/>
        </p:nvSpPr>
        <p:spPr bwMode="auto">
          <a:xfrm>
            <a:off x="1497013" y="6519863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600">
                <a:latin typeface="Calibri" pitchFamily="34" charset="0"/>
              </a:rPr>
              <a:t>PL - EL</a:t>
            </a:r>
            <a:endParaRPr lang="en-GB" sz="1600">
              <a:latin typeface="Calibri" pitchFamily="34" charset="0"/>
            </a:endParaRPr>
          </a:p>
        </p:txBody>
      </p:sp>
      <p:sp>
        <p:nvSpPr>
          <p:cNvPr id="18440" name="pole tekstowe 11"/>
          <p:cNvSpPr txBox="1">
            <a:spLocks noChangeArrowheads="1"/>
          </p:cNvSpPr>
          <p:nvPr/>
        </p:nvSpPr>
        <p:spPr bwMode="auto">
          <a:xfrm>
            <a:off x="5097463" y="6519863"/>
            <a:ext cx="1789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600">
                <a:latin typeface="Calibri" pitchFamily="34" charset="0"/>
              </a:rPr>
              <a:t>Quasi state lifetime</a:t>
            </a:r>
            <a:endParaRPr lang="en-GB" sz="1600">
              <a:latin typeface="Calibri" pitchFamily="34" charset="0"/>
            </a:endParaRPr>
          </a:p>
        </p:txBody>
      </p:sp>
      <p:sp>
        <p:nvSpPr>
          <p:cNvPr id="18441" name="pole tekstowe 12"/>
          <p:cNvSpPr txBox="1">
            <a:spLocks noChangeArrowheads="1"/>
          </p:cNvSpPr>
          <p:nvPr/>
        </p:nvSpPr>
        <p:spPr bwMode="auto">
          <a:xfrm>
            <a:off x="1497013" y="3644900"/>
            <a:ext cx="550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600">
                <a:latin typeface="Calibri" pitchFamily="34" charset="0"/>
              </a:rPr>
              <a:t>SEM</a:t>
            </a:r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rostokąt 1"/>
          <p:cNvSpPr>
            <a:spLocks noChangeArrowheads="1"/>
          </p:cNvSpPr>
          <p:nvPr/>
        </p:nvSpPr>
        <p:spPr bwMode="auto">
          <a:xfrm>
            <a:off x="273050" y="5661025"/>
            <a:ext cx="9504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altLang="pl-PL" sz="1400" b="1">
                <a:latin typeface="Tahoma" pitchFamily="34" charset="0"/>
              </a:rPr>
              <a:t>3. </a:t>
            </a:r>
            <a:r>
              <a:rPr lang="pl-PL" altLang="pl-PL" sz="1800" b="1">
                <a:latin typeface="Calibri" pitchFamily="34" charset="0"/>
              </a:rPr>
              <a:t>In-line processing of n+/p and p/p</a:t>
            </a:r>
            <a:r>
              <a:rPr lang="pl-PL" altLang="pl-PL" sz="1800" b="1" baseline="30000">
                <a:latin typeface="Calibri" pitchFamily="34" charset="0"/>
              </a:rPr>
              <a:t>+ </a:t>
            </a:r>
            <a:r>
              <a:rPr lang="pl-PL" altLang="pl-PL" sz="1800" b="1">
                <a:latin typeface="Calibri" pitchFamily="34" charset="0"/>
              </a:rPr>
              <a:t>junction systems for cheap photovoltaic module production</a:t>
            </a:r>
            <a:r>
              <a:rPr lang="pl-PL" altLang="pl-PL" sz="1400" b="1">
                <a:latin typeface="Tahoma" pitchFamily="34" charset="0"/>
              </a:rPr>
              <a:t> </a:t>
            </a:r>
          </a:p>
          <a:p>
            <a:pPr eaLnBrk="0" hangingPunct="0"/>
            <a:r>
              <a:rPr lang="pl-PL" altLang="pl-PL" sz="1400">
                <a:latin typeface="Tahoma" pitchFamily="34" charset="0"/>
              </a:rPr>
              <a:t>(for years 2014 – 2016)</a:t>
            </a:r>
          </a:p>
        </p:txBody>
      </p:sp>
      <p:pic>
        <p:nvPicPr>
          <p:cNvPr id="19458" name="Picture 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2413" y="6092825"/>
            <a:ext cx="35290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ole tekstowe 3"/>
          <p:cNvSpPr txBox="1">
            <a:spLocks noChangeArrowheads="1"/>
          </p:cNvSpPr>
          <p:nvPr/>
        </p:nvSpPr>
        <p:spPr bwMode="auto">
          <a:xfrm>
            <a:off x="560388" y="1628775"/>
            <a:ext cx="3087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1600" b="1"/>
              <a:t>INDUSTRIAL COOPERATION</a:t>
            </a:r>
            <a:r>
              <a:rPr lang="pl-PL"/>
              <a:t> </a:t>
            </a:r>
            <a:endParaRPr lang="en-GB"/>
          </a:p>
        </p:txBody>
      </p:sp>
      <p:pic>
        <p:nvPicPr>
          <p:cNvPr id="19460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1989138"/>
            <a:ext cx="1295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Prostokąt 5"/>
          <p:cNvSpPr>
            <a:spLocks noChangeArrowheads="1"/>
          </p:cNvSpPr>
          <p:nvPr/>
        </p:nvSpPr>
        <p:spPr bwMode="auto">
          <a:xfrm>
            <a:off x="596900" y="981075"/>
            <a:ext cx="5364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 sz="2800" b="1">
                <a:latin typeface="Calibri" pitchFamily="34" charset="0"/>
              </a:rPr>
              <a:t>Photovoltaic Laboratory – Projects</a:t>
            </a: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1989138"/>
            <a:ext cx="24495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344488" y="3238500"/>
            <a:ext cx="956151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l-PL" sz="1800" b="1">
                <a:latin typeface="Calibri" pitchFamily="34" charset="0"/>
              </a:rPr>
              <a:t>1. „Fotowoltaiczne nadwozie samochodowe izotermiczne i chlodnicze"</a:t>
            </a:r>
          </a:p>
          <a:p>
            <a:pPr eaLnBrk="0" hangingPunct="0"/>
            <a:r>
              <a:rPr lang="pl-PL" sz="1800" b="1">
                <a:latin typeface="Calibri" pitchFamily="34" charset="0"/>
              </a:rPr>
              <a:t>2. „Innowacyjne elastyczne pokrycie fotowoltaiczne"</a:t>
            </a:r>
          </a:p>
          <a:p>
            <a:pPr eaLnBrk="0" hangingPunct="0"/>
            <a:endParaRPr lang="pl-PL" sz="1800" b="1">
              <a:latin typeface="Calibri" pitchFamily="34" charset="0"/>
            </a:endParaRPr>
          </a:p>
          <a:p>
            <a:pPr eaLnBrk="0" hangingPunct="0"/>
            <a:endParaRPr lang="pl-PL" sz="1400">
              <a:latin typeface="Calibri" pitchFamily="34" charset="0"/>
            </a:endParaRPr>
          </a:p>
          <a:p>
            <a:pPr eaLnBrk="0" hangingPunct="0"/>
            <a:endParaRPr lang="pl-PL" sz="1400">
              <a:latin typeface="Calibri" pitchFamily="34" charset="0"/>
            </a:endParaRPr>
          </a:p>
          <a:p>
            <a:pPr eaLnBrk="0" hangingPunct="0"/>
            <a:endParaRPr lang="pl-PL" sz="1400">
              <a:latin typeface="Calibri" pitchFamily="34" charset="0"/>
            </a:endParaRPr>
          </a:p>
          <a:p>
            <a:pPr eaLnBrk="0" hangingPunct="0"/>
            <a:r>
              <a:rPr lang="pl-PL" sz="1400">
                <a:latin typeface="Tahoma" pitchFamily="34" charset="0"/>
              </a:rPr>
              <a:t>Projekty realizowane w ramach wspólnego przedsięwzięcia </a:t>
            </a:r>
          </a:p>
          <a:p>
            <a:pPr eaLnBrk="0" hangingPunct="0"/>
            <a:r>
              <a:rPr lang="pl-PL" sz="1400">
                <a:latin typeface="Tahoma" pitchFamily="34" charset="0"/>
              </a:rPr>
              <a:t>Narodowego Centrum Badań i Rozwoju oraz Narodowego Funduszu Ochrony Środowiska i Gospodarki Wodnej </a:t>
            </a:r>
          </a:p>
          <a:p>
            <a:pPr eaLnBrk="0" hangingPunct="0"/>
            <a:r>
              <a:rPr lang="pl-PL" sz="1400">
                <a:latin typeface="Tahoma" pitchFamily="34" charset="0"/>
              </a:rPr>
              <a:t>„GEKON - Generator Koncepcji Ekologicznych", </a:t>
            </a:r>
            <a:r>
              <a:rPr lang="pl-PL" sz="1400" b="1">
                <a:latin typeface="Tahoma" pitchFamily="34" charset="0"/>
              </a:rPr>
              <a:t>2015-2017</a:t>
            </a:r>
            <a:r>
              <a:rPr lang="pl-PL" sz="1400">
                <a:latin typeface="Tahoma" pitchFamily="34" charset="0"/>
              </a:rPr>
              <a:t>, </a:t>
            </a:r>
          </a:p>
          <a:p>
            <a:pPr eaLnBrk="0" hangingPunct="0"/>
            <a:r>
              <a:rPr lang="pl-PL" sz="1400">
                <a:latin typeface="Tahoma" pitchFamily="34" charset="0"/>
              </a:rPr>
              <a:t>kierownik zadania IMIM PAN: Prof. P. Zięba, główny wykonawca Dr inż. K. Drabczyk</a:t>
            </a: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1200" y="1989138"/>
            <a:ext cx="1511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9175" y="4005263"/>
            <a:ext cx="468153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pole tekstowe 3"/>
          <p:cNvSpPr txBox="1">
            <a:spLocks noChangeArrowheads="1"/>
          </p:cNvSpPr>
          <p:nvPr/>
        </p:nvSpPr>
        <p:spPr bwMode="auto">
          <a:xfrm>
            <a:off x="344488" y="285273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800" b="1"/>
              <a:t>PROJECTS </a:t>
            </a:r>
            <a:endParaRPr lang="en-GB" sz="1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3_Profi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271</Words>
  <Application>Microsoft Office PowerPoint</Application>
  <PresentationFormat>Papier A4 (210x297 mm)</PresentationFormat>
  <Paragraphs>70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Szablon projektu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ＭＳ Ｐゴシック</vt:lpstr>
      <vt:lpstr>Wingdings</vt:lpstr>
      <vt:lpstr>Calibri</vt:lpstr>
      <vt:lpstr>Tahoma</vt:lpstr>
      <vt:lpstr>3_Profil</vt:lpstr>
      <vt:lpstr>3_Profil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CIRR</dc:creator>
  <cp:lastModifiedBy>IMIM</cp:lastModifiedBy>
  <cp:revision>94</cp:revision>
  <cp:lastPrinted>2014-08-20T10:59:37Z</cp:lastPrinted>
  <dcterms:created xsi:type="dcterms:W3CDTF">2012-11-28T21:07:41Z</dcterms:created>
  <dcterms:modified xsi:type="dcterms:W3CDTF">2016-04-08T11:07:44Z</dcterms:modified>
</cp:coreProperties>
</file>